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ora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43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-6-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5.svg"/><Relationship Id="rId11" Type="http://schemas.openxmlformats.org/officeDocument/2006/relationships/image" Target="../media/image-6-11.svg"/><Relationship Id="rId5" Type="http://schemas.openxmlformats.org/officeDocument/2006/relationships/image" Target="../media/image-6-3.svg"/><Relationship Id="rId4" Type="http://schemas.openxmlformats.org/officeDocument/2006/relationships/image" Target="../media/image7.png"/><Relationship Id="rId9" Type="http://schemas.openxmlformats.org/officeDocument/2006/relationships/image" Target="../media/image-6-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-7-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-7-5.svg"/><Relationship Id="rId5" Type="http://schemas.openxmlformats.org/officeDocument/2006/relationships/image" Target="../media/image-7-3.svg"/><Relationship Id="rId4" Type="http://schemas.openxmlformats.org/officeDocument/2006/relationships/image" Target="../media/image7.png"/><Relationship Id="rId9" Type="http://schemas.openxmlformats.org/officeDocument/2006/relationships/image" Target="../media/image-7-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 Estate Data Analytics with Power BI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Transforming raw real estate data into actionable insights for strategic decision-making.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474" y="583287"/>
            <a:ext cx="7659052" cy="1248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Driving Impact Through Data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060609" y="2388037"/>
            <a:ext cx="7340917" cy="1357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FF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</a:t>
            </a:r>
            <a:r>
              <a:rPr lang="en-US" sz="165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exemplifies my ability to transform complex, disparate data into a powerful, user-friendly analytical tool. I am adept at the full data lifecycle, from meticulous cleaning to strategic visualization, and I am confident in my capacity to deliver significant value to your team."</a:t>
            </a:r>
            <a:endParaRPr lang="en-US" sz="16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42474" y="2149435"/>
            <a:ext cx="22860" cy="1834991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Shape 3"/>
          <p:cNvSpPr/>
          <p:nvPr/>
        </p:nvSpPr>
        <p:spPr>
          <a:xfrm>
            <a:off x="742474" y="4223028"/>
            <a:ext cx="7659052" cy="3423880"/>
          </a:xfrm>
          <a:prstGeom prst="roundRect">
            <a:avLst>
              <a:gd name="adj" fmla="val 929"/>
            </a:avLst>
          </a:prstGeom>
          <a:solidFill>
            <a:srgbClr val="F3E7D4"/>
          </a:solidFill>
          <a:ln/>
        </p:spPr>
      </p:sp>
      <p:sp>
        <p:nvSpPr>
          <p:cNvPr id="7" name="Shape 4"/>
          <p:cNvSpPr/>
          <p:nvPr/>
        </p:nvSpPr>
        <p:spPr>
          <a:xfrm>
            <a:off x="742474" y="4223028"/>
            <a:ext cx="3829526" cy="1881664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954524" y="4435078"/>
            <a:ext cx="289369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Reliable Data Foundation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54524" y="4874300"/>
            <a:ext cx="3405426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Delivered a clean, accurate, and analytics-ready dataset.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572000" y="4223028"/>
            <a:ext cx="3829526" cy="1881664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1" name="Shape 8"/>
          <p:cNvSpPr/>
          <p:nvPr/>
        </p:nvSpPr>
        <p:spPr>
          <a:xfrm>
            <a:off x="4572000" y="4223028"/>
            <a:ext cx="22860" cy="1881664"/>
          </a:xfrm>
          <a:prstGeom prst="roundRect">
            <a:avLst>
              <a:gd name="adj" fmla="val 139204"/>
            </a:avLst>
          </a:prstGeom>
          <a:solidFill>
            <a:srgbClr val="D9CDBA"/>
          </a:solidFill>
          <a:ln/>
        </p:spPr>
      </p:sp>
      <p:sp>
        <p:nvSpPr>
          <p:cNvPr id="12" name="Text 9"/>
          <p:cNvSpPr/>
          <p:nvPr/>
        </p:nvSpPr>
        <p:spPr>
          <a:xfrm>
            <a:off x="4784050" y="4435078"/>
            <a:ext cx="276213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Centralized Intelligence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4784050" y="4874300"/>
            <a:ext cx="3405426" cy="101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Provided management with a single source of truth through a dynamic Power BI dashboard.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2474" y="6104692"/>
            <a:ext cx="7659052" cy="1542217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5" name="Shape 12"/>
          <p:cNvSpPr/>
          <p:nvPr/>
        </p:nvSpPr>
        <p:spPr>
          <a:xfrm>
            <a:off x="742474" y="6104692"/>
            <a:ext cx="7659052" cy="22860"/>
          </a:xfrm>
          <a:prstGeom prst="roundRect">
            <a:avLst>
              <a:gd name="adj" fmla="val 139204"/>
            </a:avLst>
          </a:prstGeom>
          <a:solidFill>
            <a:srgbClr val="D9CDBA"/>
          </a:solidFill>
          <a:ln/>
        </p:spPr>
      </p:sp>
      <p:sp>
        <p:nvSpPr>
          <p:cNvPr id="16" name="Text 13"/>
          <p:cNvSpPr/>
          <p:nvPr/>
        </p:nvSpPr>
        <p:spPr>
          <a:xfrm>
            <a:off x="954524" y="6316742"/>
            <a:ext cx="319266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Decision-Making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54524" y="6755963"/>
            <a:ext cx="7234952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Enabled data-driven strategies, improving performance tracking and operational efficiency.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1191"/>
            <a:ext cx="105346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Overview: From Chaos to Clarity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93958"/>
            <a:ext cx="4158734" cy="718066"/>
          </a:xfrm>
          <a:prstGeom prst="roundRect">
            <a:avLst>
              <a:gd name="adj" fmla="val 480052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2737604" y="3228618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77039" y="40513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7039" y="454687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convert fragmented, unclean real estate data into a cohesive, insightful analytics platform.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093958"/>
            <a:ext cx="4158734" cy="718066"/>
          </a:xfrm>
          <a:prstGeom prst="roundRect">
            <a:avLst>
              <a:gd name="adj" fmla="val 480052"/>
            </a:avLst>
          </a:prstGeom>
          <a:solidFill>
            <a:srgbClr val="F3E7D4"/>
          </a:solidFill>
          <a:ln/>
        </p:spPr>
      </p:sp>
      <p:sp>
        <p:nvSpPr>
          <p:cNvPr id="8" name="Text 6"/>
          <p:cNvSpPr/>
          <p:nvPr/>
        </p:nvSpPr>
        <p:spPr>
          <a:xfrm>
            <a:off x="7135654" y="3228618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475089" y="40513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Objective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5089" y="454687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 a robust Power BI solution that empowers data-driven decisions in real estate.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093958"/>
            <a:ext cx="4158853" cy="718066"/>
          </a:xfrm>
          <a:prstGeom prst="roundRect">
            <a:avLst>
              <a:gd name="adj" fmla="val 480052"/>
            </a:avLst>
          </a:prstGeom>
          <a:solidFill>
            <a:srgbClr val="F3E7D4"/>
          </a:solidFill>
          <a:ln/>
        </p:spPr>
      </p:sp>
      <p:sp>
        <p:nvSpPr>
          <p:cNvPr id="12" name="Text 10"/>
          <p:cNvSpPr/>
          <p:nvPr/>
        </p:nvSpPr>
        <p:spPr>
          <a:xfrm>
            <a:off x="11533703" y="3228618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9873139" y="40513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Tools Utilized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3139" y="4546878"/>
            <a:ext cx="368022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Leveraged Excel for initial data handling, Power Query for transformation, DAX for calculations, and Power BI for visualization.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02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1652" y="3623667"/>
            <a:ext cx="12816840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Addressing the Business Challenge: Data Disarray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1652" y="4678918"/>
            <a:ext cx="4163973" cy="2898100"/>
          </a:xfrm>
          <a:prstGeom prst="roundRect">
            <a:avLst>
              <a:gd name="adj" fmla="val 504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172" y="4678918"/>
            <a:ext cx="121920" cy="2898100"/>
          </a:xfrm>
          <a:prstGeom prst="roundRect">
            <a:avLst>
              <a:gd name="adj" fmla="val 29235"/>
            </a:avLst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1191101" y="4946928"/>
            <a:ext cx="3346013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Fragmented Data Sources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1101" y="5438894"/>
            <a:ext cx="3536513" cy="114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 estate information was siloed across numerous disparate Excel sheets, hindering a holistic view.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3154" y="4678918"/>
            <a:ext cx="4163973" cy="2898100"/>
          </a:xfrm>
          <a:prstGeom prst="roundRect">
            <a:avLst>
              <a:gd name="adj" fmla="val 504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02674" y="4678918"/>
            <a:ext cx="121920" cy="2898100"/>
          </a:xfrm>
          <a:prstGeom prst="roundRect">
            <a:avLst>
              <a:gd name="adj" fmla="val 29235"/>
            </a:avLst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5592604" y="4946928"/>
            <a:ext cx="3310533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Inconsistent Data Quality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92604" y="5438894"/>
            <a:ext cx="3536513" cy="1520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 issues with inconsistent formats, missing values, and duplicate records plagued the dataset.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4657" y="4678918"/>
            <a:ext cx="4163973" cy="2898100"/>
          </a:xfrm>
          <a:prstGeom prst="roundRect">
            <a:avLst>
              <a:gd name="adj" fmla="val 504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4177" y="4678918"/>
            <a:ext cx="121920" cy="2898100"/>
          </a:xfrm>
          <a:prstGeom prst="roundRect">
            <a:avLst>
              <a:gd name="adj" fmla="val 29235"/>
            </a:avLst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9994106" y="4946928"/>
            <a:ext cx="3536513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 of Centralized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94106" y="5788343"/>
            <a:ext cx="3536513" cy="1520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Absence of a unified dashboard meant critical business insights were unattainable, slowing decision-making.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816" y="641033"/>
            <a:ext cx="12998768" cy="1371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Landscape: Understanding the Raw Material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15816" y="2623899"/>
            <a:ext cx="524470" cy="524470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573292" y="2667595"/>
            <a:ext cx="2882741" cy="822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Multi-Sheet Complexity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573292" y="3723323"/>
            <a:ext cx="2882741" cy="149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comprised 5 distinct sheets: Properties, Agents, Offices, Owners, and Neighborhoods.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4747379" y="2623899"/>
            <a:ext cx="524470" cy="524470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5504855" y="2667595"/>
            <a:ext cx="2882741" cy="411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Extensive Records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5504855" y="3311962"/>
            <a:ext cx="2882741" cy="149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 10,000 property records, each with various attributes requiring meticulous attention.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815816" y="5681067"/>
            <a:ext cx="524470" cy="524470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1573292" y="5724763"/>
            <a:ext cx="3700343" cy="411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Diverse Data Challenges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1573292" y="6369129"/>
            <a:ext cx="6814304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Encountered mixed data formats, prevalent null values, and broken relationships between tables.</a:t>
            </a:r>
            <a:endParaRPr lang="en-US" sz="18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858" y="2623899"/>
            <a:ext cx="4858226" cy="4858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338" y="657939"/>
            <a:ext cx="7848124" cy="1088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My Contribution: Driving Data Transformation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34338" y="2024539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34338" y="2316123"/>
            <a:ext cx="7848124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6134338" y="2454354"/>
            <a:ext cx="217801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Analyzed Raw Data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34338" y="2837498"/>
            <a:ext cx="784812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Conducted a thorough analysis of the multi-sheet dataset to identify inconsistencies and pain points.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34338" y="3457575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34338" y="3749159"/>
            <a:ext cx="7848124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6134338" y="3887391"/>
            <a:ext cx="242185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Cleaned &amp; Standardized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34338" y="4270534"/>
            <a:ext cx="784812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rigorous data cleaning and standardization procedures across all relevant fields.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34338" y="4890611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4338" y="5182195"/>
            <a:ext cx="7848124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6134338" y="5320427"/>
            <a:ext cx="2286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Developed Data Model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34338" y="5703570"/>
            <a:ext cx="784812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Constructed an efficient data model, establishing robust relationships between diverse tables.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34338" y="6323648"/>
            <a:ext cx="185023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34338" y="6615232"/>
            <a:ext cx="7848124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8" name="Text 15"/>
          <p:cNvSpPr/>
          <p:nvPr/>
        </p:nvSpPr>
        <p:spPr>
          <a:xfrm>
            <a:off x="6134338" y="6753463"/>
            <a:ext cx="321052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Created Interactive Dashboards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34338" y="7136606"/>
            <a:ext cx="784812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Designed and built intuitive Power BI dashboards with key performance indicators (KPIs).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646" y="466368"/>
            <a:ext cx="10234255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Cleaning in Action: Step-by-Step Transformations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46" y="1410295"/>
            <a:ext cx="6514624" cy="651462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93330" y="1415475"/>
            <a:ext cx="254318" cy="2543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80891" y="1410295"/>
            <a:ext cx="2191226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Eliminated Redundancy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8080891" y="1829276"/>
            <a:ext cx="596348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Systematically removed blank rows and duplicate records to ensure data integrity.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593330" y="2445127"/>
            <a:ext cx="254318" cy="2543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80891" y="2439948"/>
            <a:ext cx="205394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Addressed Null Values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8080891" y="2858929"/>
            <a:ext cx="5963483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Strategically handled missing data by either replacing with appropriate defaults or removing them based on context.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593330" y="3746242"/>
            <a:ext cx="254318" cy="2543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80891" y="3741063"/>
            <a:ext cx="2494121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Standardized Text Formats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8080891" y="4160044"/>
            <a:ext cx="5963483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Applied consistent text casing (e.g., Proper Case for names) to enhance readability and consistency.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593330" y="5047357"/>
            <a:ext cx="254318" cy="2543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080891" y="5042178"/>
            <a:ext cx="224099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Corrected Date Formats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8080891" y="5461159"/>
            <a:ext cx="5963483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Ensured all date fields were in a uniform, analyzable format for accurate temporal insights.</a:t>
            </a:r>
            <a:endParaRPr lang="en-US" sz="13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593330" y="6348472"/>
            <a:ext cx="254318" cy="25431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080891" y="6343293"/>
            <a:ext cx="321123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Resolved Category Inconsistencies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8080891" y="6762274"/>
            <a:ext cx="5963483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Standardized 'Property Type' and 'Listing Type' categories to enable consistent filtering and analysis.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6616" y="550783"/>
            <a:ext cx="8050768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 Query Editor: My Data Cleaning Workbench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546616" y="1937861"/>
            <a:ext cx="8050768" cy="1142524"/>
          </a:xfrm>
          <a:prstGeom prst="roundRect">
            <a:avLst>
              <a:gd name="adj" fmla="val 9604"/>
            </a:avLst>
          </a:prstGeom>
          <a:solidFill>
            <a:srgbClr val="FEF5E7"/>
          </a:solidFill>
          <a:ln/>
        </p:spPr>
      </p:sp>
      <p:sp>
        <p:nvSpPr>
          <p:cNvPr id="5" name="Shape 2"/>
          <p:cNvSpPr/>
          <p:nvPr/>
        </p:nvSpPr>
        <p:spPr>
          <a:xfrm>
            <a:off x="546616" y="1915001"/>
            <a:ext cx="8050768" cy="91440"/>
          </a:xfrm>
          <a:prstGeom prst="roundRect">
            <a:avLst>
              <a:gd name="adj" fmla="val 25622"/>
            </a:avLst>
          </a:prstGeom>
          <a:solidFill>
            <a:srgbClr val="38512F"/>
          </a:solidFill>
          <a:ln/>
        </p:spPr>
      </p:sp>
      <p:sp>
        <p:nvSpPr>
          <p:cNvPr id="6" name="Shape 3"/>
          <p:cNvSpPr/>
          <p:nvPr/>
        </p:nvSpPr>
        <p:spPr>
          <a:xfrm>
            <a:off x="4337745" y="1703665"/>
            <a:ext cx="468511" cy="468511"/>
          </a:xfrm>
          <a:prstGeom prst="roundRect">
            <a:avLst>
              <a:gd name="adj" fmla="val 195172"/>
            </a:avLst>
          </a:prstGeom>
          <a:solidFill>
            <a:srgbClr val="38512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478238" y="1844159"/>
            <a:ext cx="187404" cy="1874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5567" y="2328267"/>
            <a:ext cx="1837492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Column Profiling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25567" y="2651522"/>
            <a:ext cx="769286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Utilized Power Query's profiling tools to identify nulls, errors, and duplicates at a glance.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546616" y="3470672"/>
            <a:ext cx="8050768" cy="1142524"/>
          </a:xfrm>
          <a:prstGeom prst="roundRect">
            <a:avLst>
              <a:gd name="adj" fmla="val 9604"/>
            </a:avLst>
          </a:prstGeom>
          <a:solidFill>
            <a:srgbClr val="FEF5E7"/>
          </a:solidFill>
          <a:ln/>
        </p:spPr>
      </p:sp>
      <p:sp>
        <p:nvSpPr>
          <p:cNvPr id="11" name="Shape 7"/>
          <p:cNvSpPr/>
          <p:nvPr/>
        </p:nvSpPr>
        <p:spPr>
          <a:xfrm>
            <a:off x="546616" y="3447812"/>
            <a:ext cx="8050768" cy="91440"/>
          </a:xfrm>
          <a:prstGeom prst="roundRect">
            <a:avLst>
              <a:gd name="adj" fmla="val 25622"/>
            </a:avLst>
          </a:prstGeom>
          <a:solidFill>
            <a:srgbClr val="38512F"/>
          </a:solidFill>
          <a:ln/>
        </p:spPr>
      </p:sp>
      <p:sp>
        <p:nvSpPr>
          <p:cNvPr id="12" name="Shape 8"/>
          <p:cNvSpPr/>
          <p:nvPr/>
        </p:nvSpPr>
        <p:spPr>
          <a:xfrm>
            <a:off x="4337745" y="3236476"/>
            <a:ext cx="468511" cy="468511"/>
          </a:xfrm>
          <a:prstGeom prst="roundRect">
            <a:avLst>
              <a:gd name="adj" fmla="val 195172"/>
            </a:avLst>
          </a:prstGeom>
          <a:solidFill>
            <a:srgbClr val="38512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78238" y="3376970"/>
            <a:ext cx="187404" cy="18740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25567" y="3861078"/>
            <a:ext cx="1837492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Value Replacement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725567" y="4184332"/>
            <a:ext cx="769286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Employed 'Replace Values' and 'Conditional Columns' for precise data manipulation and correction.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546616" y="5003483"/>
            <a:ext cx="8050768" cy="1142524"/>
          </a:xfrm>
          <a:prstGeom prst="roundRect">
            <a:avLst>
              <a:gd name="adj" fmla="val 9604"/>
            </a:avLst>
          </a:prstGeom>
          <a:solidFill>
            <a:srgbClr val="FEF5E7"/>
          </a:solidFill>
          <a:ln/>
        </p:spPr>
      </p:sp>
      <p:sp>
        <p:nvSpPr>
          <p:cNvPr id="17" name="Shape 12"/>
          <p:cNvSpPr/>
          <p:nvPr/>
        </p:nvSpPr>
        <p:spPr>
          <a:xfrm>
            <a:off x="546616" y="4980623"/>
            <a:ext cx="8050768" cy="91440"/>
          </a:xfrm>
          <a:prstGeom prst="roundRect">
            <a:avLst>
              <a:gd name="adj" fmla="val 25622"/>
            </a:avLst>
          </a:prstGeom>
          <a:solidFill>
            <a:srgbClr val="38512F"/>
          </a:solidFill>
          <a:ln/>
        </p:spPr>
      </p:sp>
      <p:sp>
        <p:nvSpPr>
          <p:cNvPr id="18" name="Shape 13"/>
          <p:cNvSpPr/>
          <p:nvPr/>
        </p:nvSpPr>
        <p:spPr>
          <a:xfrm>
            <a:off x="4337745" y="4769287"/>
            <a:ext cx="468511" cy="468511"/>
          </a:xfrm>
          <a:prstGeom prst="roundRect">
            <a:avLst>
              <a:gd name="adj" fmla="val 195172"/>
            </a:avLst>
          </a:prstGeom>
          <a:solidFill>
            <a:srgbClr val="38512F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78238" y="4909780"/>
            <a:ext cx="187404" cy="18740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25567" y="5393888"/>
            <a:ext cx="1837492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Type Validation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725567" y="5717143"/>
            <a:ext cx="769286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Strictly enforced correct data types (Text, Number, Date) to prevent calculation errors and ensure accuracy.</a:t>
            </a:r>
            <a:endParaRPr lang="en-US" sz="1200" dirty="0"/>
          </a:p>
        </p:txBody>
      </p:sp>
      <p:sp>
        <p:nvSpPr>
          <p:cNvPr id="22" name="Shape 16"/>
          <p:cNvSpPr/>
          <p:nvPr/>
        </p:nvSpPr>
        <p:spPr>
          <a:xfrm>
            <a:off x="546616" y="6536293"/>
            <a:ext cx="8050768" cy="1142524"/>
          </a:xfrm>
          <a:prstGeom prst="roundRect">
            <a:avLst>
              <a:gd name="adj" fmla="val 9604"/>
            </a:avLst>
          </a:prstGeom>
          <a:solidFill>
            <a:srgbClr val="FEF5E7"/>
          </a:solidFill>
          <a:ln/>
        </p:spPr>
      </p:sp>
      <p:sp>
        <p:nvSpPr>
          <p:cNvPr id="23" name="Shape 17"/>
          <p:cNvSpPr/>
          <p:nvPr/>
        </p:nvSpPr>
        <p:spPr>
          <a:xfrm>
            <a:off x="546616" y="6513433"/>
            <a:ext cx="8050768" cy="91440"/>
          </a:xfrm>
          <a:prstGeom prst="roundRect">
            <a:avLst>
              <a:gd name="adj" fmla="val 25622"/>
            </a:avLst>
          </a:prstGeom>
          <a:solidFill>
            <a:srgbClr val="38512F"/>
          </a:solidFill>
          <a:ln/>
        </p:spPr>
      </p:sp>
      <p:sp>
        <p:nvSpPr>
          <p:cNvPr id="24" name="Shape 18"/>
          <p:cNvSpPr/>
          <p:nvPr/>
        </p:nvSpPr>
        <p:spPr>
          <a:xfrm>
            <a:off x="4337745" y="6302097"/>
            <a:ext cx="468511" cy="468511"/>
          </a:xfrm>
          <a:prstGeom prst="roundRect">
            <a:avLst>
              <a:gd name="adj" fmla="val 195172"/>
            </a:avLst>
          </a:prstGeom>
          <a:solidFill>
            <a:srgbClr val="38512F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478238" y="6442591"/>
            <a:ext cx="187404" cy="18740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25567" y="6926699"/>
            <a:ext cx="1920002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Foreign Key Validation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725567" y="7249954"/>
            <a:ext cx="769286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Performed thorough validation of foreign keys across tables to guarantee robust data relationships.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416" y="521256"/>
            <a:ext cx="10653236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Modeling &amp; Key Performance Indicators (KPIs)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6" y="1576268"/>
            <a:ext cx="6420564" cy="642056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4039" y="1576268"/>
            <a:ext cx="6420564" cy="1150620"/>
          </a:xfrm>
          <a:prstGeom prst="roundRect">
            <a:avLst>
              <a:gd name="adj" fmla="val 2471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7743587" y="1765816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 Schema Model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43587" y="2234089"/>
            <a:ext cx="604146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a star schema with 'Properties' as the central Fact table.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54039" y="2916436"/>
            <a:ext cx="6420564" cy="1453872"/>
          </a:xfrm>
          <a:prstGeom prst="roundRect">
            <a:avLst>
              <a:gd name="adj" fmla="val 1956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7743587" y="3105983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Dimension Tables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743587" y="3574256"/>
            <a:ext cx="6041469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comprehensive dimension tables for Agents, Offices, Owners, and Neighborhoods.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54039" y="4559856"/>
            <a:ext cx="6420564" cy="2259330"/>
          </a:xfrm>
          <a:prstGeom prst="roundRect">
            <a:avLst>
              <a:gd name="adj" fmla="val 1259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7743587" y="4749403"/>
            <a:ext cx="223016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Calculated KPIs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43587" y="5217676"/>
            <a:ext cx="604146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Property Price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743587" y="5587246"/>
            <a:ext cx="604146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Listings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743587" y="5956816"/>
            <a:ext cx="604146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Listing Conversion Rate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743587" y="6326386"/>
            <a:ext cx="604146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Agent Performance Score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884" y="466606"/>
            <a:ext cx="10126623" cy="499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Dashboards: Unlocking Real Estate Insights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4" y="1416248"/>
            <a:ext cx="4385310" cy="203632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545" y="1416248"/>
            <a:ext cx="4385310" cy="203632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586" y="1416248"/>
            <a:ext cx="4385310" cy="203632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84" y="3754636"/>
            <a:ext cx="4339471" cy="268188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593884" y="6606183"/>
            <a:ext cx="2233613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Property Pricing Trends</a:t>
            </a:r>
            <a:endParaRPr lang="en-US" sz="1550" dirty="0"/>
          </a:p>
        </p:txBody>
      </p:sp>
      <p:sp>
        <p:nvSpPr>
          <p:cNvPr id="8" name="Text 2"/>
          <p:cNvSpPr/>
          <p:nvPr/>
        </p:nvSpPr>
        <p:spPr>
          <a:xfrm>
            <a:off x="593884" y="6957536"/>
            <a:ext cx="433947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Visualized property pricing dynamics by city and over time, highlighting market shifts.</a:t>
            </a:r>
            <a:endParaRPr lang="en-US" sz="13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405" y="3754636"/>
            <a:ext cx="4339471" cy="2681883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145405" y="6606183"/>
            <a:ext cx="260496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Agent &amp; Office Performance</a:t>
            </a:r>
            <a:endParaRPr lang="en-US" sz="1550" dirty="0"/>
          </a:p>
        </p:txBody>
      </p:sp>
      <p:sp>
        <p:nvSpPr>
          <p:cNvPr id="11" name="Text 4"/>
          <p:cNvSpPr/>
          <p:nvPr/>
        </p:nvSpPr>
        <p:spPr>
          <a:xfrm>
            <a:off x="5145405" y="6957536"/>
            <a:ext cx="433947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Compared agent and office metrics to identify top performers and areas for improvement.</a:t>
            </a:r>
            <a:endParaRPr lang="en-US" sz="13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926" y="3754636"/>
            <a:ext cx="4339471" cy="268188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96926" y="6606183"/>
            <a:ext cx="2140863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Neighborhood Analysis</a:t>
            </a:r>
            <a:endParaRPr lang="en-US" sz="1550" dirty="0"/>
          </a:p>
        </p:txBody>
      </p:sp>
      <p:sp>
        <p:nvSpPr>
          <p:cNvPr id="14" name="Text 6"/>
          <p:cNvSpPr/>
          <p:nvPr/>
        </p:nvSpPr>
        <p:spPr>
          <a:xfrm>
            <a:off x="9696926" y="6957536"/>
            <a:ext cx="4339471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Delved into neighborhood data, including income levels, crime rates, and property ratings, for informed investment decisions.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699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Source Sans 3</vt:lpstr>
      <vt:lpstr>Arial</vt:lpstr>
      <vt:lpstr>Lora Light</vt:lpstr>
      <vt:lpstr>Calibri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3</cp:revision>
  <dcterms:created xsi:type="dcterms:W3CDTF">2025-12-16T05:59:23Z</dcterms:created>
  <dcterms:modified xsi:type="dcterms:W3CDTF">2025-12-16T07:34:26Z</dcterms:modified>
</cp:coreProperties>
</file>